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69" r:id="rId17"/>
  </p:sldIdLst>
  <p:sldSz cx="18288000" cy="10287000"/>
  <p:notesSz cx="6858000" cy="9144000"/>
  <p:embeddedFontLst>
    <p:embeddedFont>
      <p:font typeface="DejaVu Serif" panose="02060603050605020204"/>
      <p:regular r:id="rId21"/>
    </p:embeddedFont>
    <p:embeddedFont>
      <p:font typeface="Open Sans Bold" panose="020B0806030504020204"/>
      <p:bold r:id="rId22"/>
    </p:embeddedFont>
    <p:embeddedFont>
      <p:font typeface="Calibri" panose="020F050202020403020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2" d="100"/>
          <a:sy n="52" d="100"/>
        </p:scale>
        <p:origin x="4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chotroihn.vn/module-relay-5vdc" TargetMode="External"/><Relationship Id="rId3" Type="http://schemas.openxmlformats.org/officeDocument/2006/relationships/hyperlink" Target="https://chotroihn.vn/module-relay" TargetMode="External"/><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891" y="0"/>
            <a:ext cx="18415888" cy="10287000"/>
          </a:xfrm>
          <a:custGeom>
            <a:avLst/>
            <a:gdLst/>
            <a:ahLst/>
            <a:cxnLst/>
            <a:rect l="l" t="t" r="r" b="b"/>
            <a:pathLst>
              <a:path w="18415888" h="10287000">
                <a:moveTo>
                  <a:pt x="0" y="0"/>
                </a:moveTo>
                <a:lnTo>
                  <a:pt x="18415888" y="0"/>
                </a:lnTo>
                <a:lnTo>
                  <a:pt x="18415888" y="10287000"/>
                </a:lnTo>
                <a:lnTo>
                  <a:pt x="0" y="10287000"/>
                </a:lnTo>
                <a:lnTo>
                  <a:pt x="0" y="0"/>
                </a:lnTo>
                <a:close/>
              </a:path>
            </a:pathLst>
          </a:custGeom>
          <a:blipFill>
            <a:blip r:embed="rId1"/>
            <a:stretch>
              <a:fillRect/>
            </a:stretch>
          </a:blipFill>
        </p:spPr>
        <p:txBody>
          <a:bodyPr/>
          <a:lstStyle/>
          <a:p>
            <a:endParaRPr lang="en-US" dirty="0"/>
          </a:p>
        </p:txBody>
      </p:sp>
      <p:sp>
        <p:nvSpPr>
          <p:cNvPr id="3" name="TextBox 3"/>
          <p:cNvSpPr txBox="1"/>
          <p:nvPr/>
        </p:nvSpPr>
        <p:spPr>
          <a:xfrm>
            <a:off x="6770356" y="2697480"/>
            <a:ext cx="6555523" cy="1651635"/>
          </a:xfrm>
          <a:prstGeom prst="rect">
            <a:avLst/>
          </a:prstGeom>
        </p:spPr>
        <p:txBody>
          <a:bodyPr wrap="square" lIns="0" tIns="0" rIns="0" bIns="0" rtlCol="0" anchor="t">
            <a:spAutoFit/>
          </a:bodyPr>
          <a:lstStyle/>
          <a:p>
            <a:pPr marL="0" lvl="0" indent="0" algn="just">
              <a:lnSpc>
                <a:spcPts val="12880"/>
              </a:lnSpc>
              <a:spcBef>
                <a:spcPct val="0"/>
              </a:spcBef>
            </a:pPr>
            <a:r>
              <a:rPr lang="en-US" sz="9200" b="1" dirty="0">
                <a:solidFill>
                  <a:srgbClr val="000000"/>
                </a:solidFill>
                <a:latin typeface="Times New Roman" panose="02020603050405020304" pitchFamily="18" charset="0"/>
                <a:cs typeface="Times New Roman" panose="02020603050405020304" pitchFamily="18" charset="0"/>
              </a:rPr>
              <a:t>BÁO CÁO</a:t>
            </a:r>
            <a:endParaRPr lang="en-US" sz="9200" b="1" dirty="0">
              <a:solidFill>
                <a:srgbClr val="000000"/>
              </a:solidFill>
              <a:latin typeface="Times New Roman" panose="02020603050405020304" pitchFamily="18" charset="0"/>
              <a:cs typeface="Times New Roman" panose="02020603050405020304" pitchFamily="18" charset="0"/>
            </a:endParaRPr>
          </a:p>
        </p:txBody>
      </p:sp>
      <p:sp>
        <p:nvSpPr>
          <p:cNvPr id="4" name="TextBox 4"/>
          <p:cNvSpPr txBox="1"/>
          <p:nvPr/>
        </p:nvSpPr>
        <p:spPr>
          <a:xfrm>
            <a:off x="2133600" y="4157302"/>
            <a:ext cx="14438470" cy="1794594"/>
          </a:xfrm>
          <a:prstGeom prst="rect">
            <a:avLst/>
          </a:prstGeom>
        </p:spPr>
        <p:txBody>
          <a:bodyPr wrap="square" lIns="0" tIns="0" rIns="0" bIns="0" rtlCol="0" anchor="t">
            <a:spAutoFit/>
          </a:bodyPr>
          <a:lstStyle/>
          <a:p>
            <a:pPr marL="0" lvl="0" indent="0" algn="ctr">
              <a:lnSpc>
                <a:spcPts val="7280"/>
              </a:lnSpc>
              <a:spcBef>
                <a:spcPct val="0"/>
              </a:spcBef>
            </a:pPr>
            <a:r>
              <a:rPr lang="en-US" sz="5200" b="1" dirty="0">
                <a:solidFill>
                  <a:srgbClr val="000000"/>
                </a:solidFill>
                <a:latin typeface="Times New Roman" panose="02020603050405020304" pitchFamily="18" charset="0"/>
                <a:cs typeface="Times New Roman" panose="02020603050405020304" pitchFamily="18" charset="0"/>
              </a:rPr>
              <a:t>THIẾT KẾ MẠCH ĐIỆN TỬ  VỚI SỰ TRỢ GIÚP CỦA MÁY TÍNH  </a:t>
            </a:r>
            <a:endParaRPr lang="en-US" sz="5200" b="1" dirty="0">
              <a:solidFill>
                <a:srgbClr val="000000"/>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4774911" y="5964851"/>
            <a:ext cx="8183245" cy="933450"/>
          </a:xfrm>
          <a:prstGeom prst="rect">
            <a:avLst/>
          </a:prstGeom>
        </p:spPr>
        <p:txBody>
          <a:bodyPr wrap="square" lIns="0" tIns="0" rIns="0" bIns="0" rtlCol="0" anchor="t">
            <a:spAutoFit/>
          </a:bodyPr>
          <a:lstStyle/>
          <a:p>
            <a:pPr algn="ctr">
              <a:lnSpc>
                <a:spcPts val="7280"/>
              </a:lnSpc>
            </a:pPr>
            <a:r>
              <a:rPr lang="en-US" sz="5200" dirty="0" err="1">
                <a:solidFill>
                  <a:srgbClr val="000000"/>
                </a:solidFill>
                <a:latin typeface="DejaVu Serif" panose="02060603050605020204"/>
              </a:rPr>
              <a:t>SVTH:Thái</a:t>
            </a:r>
            <a:r>
              <a:rPr lang="en-US" sz="5200" dirty="0">
                <a:solidFill>
                  <a:srgbClr val="000000"/>
                </a:solidFill>
                <a:latin typeface="DejaVu Serif" panose="02060603050605020204"/>
              </a:rPr>
              <a:t> Văn Hòa</a:t>
            </a:r>
            <a:endParaRPr lang="en-US" sz="5200" dirty="0">
              <a:solidFill>
                <a:srgbClr val="000000"/>
              </a:solidFill>
              <a:latin typeface="DejaVu Serif" panose="02060603050605020204"/>
            </a:endParaRPr>
          </a:p>
        </p:txBody>
      </p:sp>
      <p:sp>
        <p:nvSpPr>
          <p:cNvPr id="6" name="TextBox 6"/>
          <p:cNvSpPr txBox="1"/>
          <p:nvPr/>
        </p:nvSpPr>
        <p:spPr>
          <a:xfrm>
            <a:off x="5029200" y="6771385"/>
            <a:ext cx="7357110" cy="933450"/>
          </a:xfrm>
          <a:prstGeom prst="rect">
            <a:avLst/>
          </a:prstGeom>
        </p:spPr>
        <p:txBody>
          <a:bodyPr wrap="square" lIns="0" tIns="0" rIns="0" bIns="0" rtlCol="0" anchor="t">
            <a:spAutoFit/>
          </a:bodyPr>
          <a:lstStyle/>
          <a:p>
            <a:pPr algn="ctr">
              <a:lnSpc>
                <a:spcPts val="7280"/>
              </a:lnSpc>
            </a:pPr>
            <a:r>
              <a:rPr lang="en-US" sz="5200" dirty="0">
                <a:solidFill>
                  <a:srgbClr val="000000"/>
                </a:solidFill>
                <a:latin typeface="DejaVu Serif" panose="02060603050605020204"/>
              </a:rPr>
              <a:t>MSV:21IT346</a:t>
            </a:r>
            <a:endParaRPr lang="en-US" sz="5200" dirty="0">
              <a:solidFill>
                <a:srgbClr val="000000"/>
              </a:solidFill>
              <a:latin typeface="DejaVu Serif" panose="02060603050605020204"/>
            </a:endParaRPr>
          </a:p>
        </p:txBody>
      </p:sp>
      <p:sp>
        <p:nvSpPr>
          <p:cNvPr id="7" name="TextBox 7"/>
          <p:cNvSpPr txBox="1"/>
          <p:nvPr/>
        </p:nvSpPr>
        <p:spPr>
          <a:xfrm>
            <a:off x="4034753" y="8201784"/>
            <a:ext cx="9663559" cy="814390"/>
          </a:xfrm>
          <a:prstGeom prst="rect">
            <a:avLst/>
          </a:prstGeom>
        </p:spPr>
        <p:txBody>
          <a:bodyPr lIns="0" tIns="0" rIns="0" bIns="0" rtlCol="0" anchor="t">
            <a:spAutoFit/>
          </a:bodyPr>
          <a:lstStyle/>
          <a:p>
            <a:pPr algn="ctr">
              <a:lnSpc>
                <a:spcPts val="6860"/>
              </a:lnSpc>
            </a:pPr>
            <a:r>
              <a:rPr lang="en-US" sz="4900" dirty="0">
                <a:solidFill>
                  <a:srgbClr val="000000"/>
                </a:solidFill>
                <a:latin typeface="Times New Roman" panose="02020603050405020304" pitchFamily="18" charset="0"/>
                <a:cs typeface="Times New Roman" panose="02020603050405020304" pitchFamily="18" charset="0"/>
              </a:rPr>
              <a:t>GVHD: TS. </a:t>
            </a:r>
            <a:r>
              <a:rPr lang="en-US" sz="4900" dirty="0" err="1">
                <a:solidFill>
                  <a:srgbClr val="000000"/>
                </a:solidFill>
                <a:latin typeface="Times New Roman" panose="02020603050405020304" pitchFamily="18" charset="0"/>
                <a:cs typeface="Times New Roman" panose="02020603050405020304" pitchFamily="18" charset="0"/>
              </a:rPr>
              <a:t>Vương</a:t>
            </a:r>
            <a:r>
              <a:rPr lang="en-US" sz="4900" dirty="0">
                <a:solidFill>
                  <a:srgbClr val="000000"/>
                </a:solidFill>
                <a:latin typeface="Times New Roman" panose="02020603050405020304" pitchFamily="18" charset="0"/>
                <a:cs typeface="Times New Roman" panose="02020603050405020304" pitchFamily="18" charset="0"/>
              </a:rPr>
              <a:t> </a:t>
            </a:r>
            <a:r>
              <a:rPr lang="en-US" sz="4900" dirty="0" err="1">
                <a:solidFill>
                  <a:srgbClr val="000000"/>
                </a:solidFill>
                <a:latin typeface="Times New Roman" panose="02020603050405020304" pitchFamily="18" charset="0"/>
                <a:cs typeface="Times New Roman" panose="02020603050405020304" pitchFamily="18" charset="0"/>
              </a:rPr>
              <a:t>Công</a:t>
            </a:r>
            <a:r>
              <a:rPr lang="en-US" sz="4900" dirty="0">
                <a:solidFill>
                  <a:srgbClr val="000000"/>
                </a:solidFill>
                <a:latin typeface="Times New Roman" panose="02020603050405020304" pitchFamily="18" charset="0"/>
                <a:cs typeface="Times New Roman" panose="02020603050405020304" pitchFamily="18" charset="0"/>
              </a:rPr>
              <a:t> </a:t>
            </a:r>
            <a:r>
              <a:rPr lang="en-US" sz="4900" dirty="0" err="1">
                <a:solidFill>
                  <a:srgbClr val="000000"/>
                </a:solidFill>
                <a:latin typeface="Times New Roman" panose="02020603050405020304" pitchFamily="18" charset="0"/>
                <a:cs typeface="Times New Roman" panose="02020603050405020304" pitchFamily="18" charset="0"/>
              </a:rPr>
              <a:t>Đạt</a:t>
            </a:r>
            <a:r>
              <a:rPr lang="en-US" sz="4900" dirty="0">
                <a:solidFill>
                  <a:srgbClr val="000000"/>
                </a:solidFill>
                <a:latin typeface="Times New Roman" panose="02020603050405020304" pitchFamily="18" charset="0"/>
                <a:cs typeface="Times New Roman" panose="02020603050405020304" pitchFamily="18" charset="0"/>
              </a:rPr>
              <a:t>  </a:t>
            </a:r>
            <a:endParaRPr lang="en-US" sz="49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3088180" y="3539922"/>
            <a:ext cx="6055820" cy="6083684"/>
          </a:xfrm>
          <a:custGeom>
            <a:avLst/>
            <a:gdLst/>
            <a:ahLst/>
            <a:cxnLst/>
            <a:rect l="l" t="t" r="r" b="b"/>
            <a:pathLst>
              <a:path w="6055820" h="6083684">
                <a:moveTo>
                  <a:pt x="0" y="0"/>
                </a:moveTo>
                <a:lnTo>
                  <a:pt x="6055820" y="0"/>
                </a:lnTo>
                <a:lnTo>
                  <a:pt x="6055820" y="6083684"/>
                </a:lnTo>
                <a:lnTo>
                  <a:pt x="0" y="6083684"/>
                </a:lnTo>
                <a:lnTo>
                  <a:pt x="0" y="0"/>
                </a:lnTo>
                <a:close/>
              </a:path>
            </a:pathLst>
          </a:custGeom>
          <a:blipFill>
            <a:blip r:embed="rId2"/>
            <a:stretch>
              <a:fillRect/>
            </a:stretch>
          </a:blipFill>
        </p:spPr>
        <p:txBody>
          <a:bodyPr/>
          <a:lstStyle/>
          <a:p>
            <a:endParaRPr lang="en-US"/>
          </a:p>
        </p:txBody>
      </p:sp>
      <p:sp>
        <p:nvSpPr>
          <p:cNvPr id="4" name="Freeform 4"/>
          <p:cNvSpPr/>
          <p:nvPr/>
        </p:nvSpPr>
        <p:spPr>
          <a:xfrm>
            <a:off x="9144000" y="3539922"/>
            <a:ext cx="6250449" cy="6018593"/>
          </a:xfrm>
          <a:custGeom>
            <a:avLst/>
            <a:gdLst/>
            <a:ahLst/>
            <a:cxnLst/>
            <a:rect l="l" t="t" r="r" b="b"/>
            <a:pathLst>
              <a:path w="6250449" h="6018593">
                <a:moveTo>
                  <a:pt x="0" y="0"/>
                </a:moveTo>
                <a:lnTo>
                  <a:pt x="6250449" y="0"/>
                </a:lnTo>
                <a:lnTo>
                  <a:pt x="6250449" y="6018594"/>
                </a:lnTo>
                <a:lnTo>
                  <a:pt x="0" y="601859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9: thiết kế mạch 2D  </a:t>
            </a:r>
            <a:endParaRPr lang="en-US" sz="5770">
              <a:solidFill>
                <a:srgbClr val="000000"/>
              </a:solidFill>
              <a:latin typeface="Open Sans Bold" panose="020B0806030504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6093429" y="3539922"/>
            <a:ext cx="6101141" cy="6063538"/>
          </a:xfrm>
          <a:custGeom>
            <a:avLst/>
            <a:gdLst/>
            <a:ahLst/>
            <a:cxnLst/>
            <a:rect l="l" t="t" r="r" b="b"/>
            <a:pathLst>
              <a:path w="6101141" h="6063538">
                <a:moveTo>
                  <a:pt x="0" y="0"/>
                </a:moveTo>
                <a:lnTo>
                  <a:pt x="6101142" y="0"/>
                </a:lnTo>
                <a:lnTo>
                  <a:pt x="6101142" y="6063538"/>
                </a:lnTo>
                <a:lnTo>
                  <a:pt x="0" y="6063538"/>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10: Thiết kế mạch 3D  </a:t>
            </a:r>
            <a:endParaRPr lang="en-US" sz="5770">
              <a:solidFill>
                <a:srgbClr val="000000"/>
              </a:solidFill>
              <a:latin typeface="Open Sans Bold" panose="020B0806030504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3556785" y="3539922"/>
            <a:ext cx="10672023" cy="5996660"/>
          </a:xfrm>
          <a:custGeom>
            <a:avLst/>
            <a:gdLst/>
            <a:ahLst/>
            <a:cxnLst/>
            <a:rect l="l" t="t" r="r" b="b"/>
            <a:pathLst>
              <a:path w="10672023" h="5996660">
                <a:moveTo>
                  <a:pt x="0" y="0"/>
                </a:moveTo>
                <a:lnTo>
                  <a:pt x="10672022" y="0"/>
                </a:lnTo>
                <a:lnTo>
                  <a:pt x="10672022" y="5996660"/>
                </a:lnTo>
                <a:lnTo>
                  <a:pt x="0" y="599666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11: Dashboar webserver</a:t>
            </a:r>
            <a:endParaRPr lang="en-US" sz="5770">
              <a:solidFill>
                <a:srgbClr val="000000"/>
              </a:solidFill>
              <a:latin typeface="Open Sans Bold" panose="020B0806030504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5195103" y="3562749"/>
            <a:ext cx="7897794" cy="6053399"/>
          </a:xfrm>
          <a:custGeom>
            <a:avLst/>
            <a:gdLst/>
            <a:ahLst/>
            <a:cxnLst/>
            <a:rect l="l" t="t" r="r" b="b"/>
            <a:pathLst>
              <a:path w="7897794" h="6053399">
                <a:moveTo>
                  <a:pt x="0" y="0"/>
                </a:moveTo>
                <a:lnTo>
                  <a:pt x="7897794" y="0"/>
                </a:lnTo>
                <a:lnTo>
                  <a:pt x="7897794" y="6053399"/>
                </a:lnTo>
                <a:lnTo>
                  <a:pt x="0" y="605339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832017" y="2501516"/>
            <a:ext cx="9433897" cy="845134"/>
          </a:xfrm>
          <a:prstGeom prst="rect">
            <a:avLst/>
          </a:prstGeom>
        </p:spPr>
        <p:txBody>
          <a:bodyPr lIns="0" tIns="0" rIns="0" bIns="0" rtlCol="0" anchor="t">
            <a:spAutoFit/>
          </a:bodyPr>
          <a:lstStyle/>
          <a:p>
            <a:pPr algn="l">
              <a:lnSpc>
                <a:spcPts val="6605"/>
              </a:lnSpc>
            </a:pPr>
            <a:r>
              <a:rPr lang="en-US" sz="5595">
                <a:solidFill>
                  <a:srgbClr val="000000"/>
                </a:solidFill>
                <a:latin typeface="Open Sans Bold" panose="020B0806030504020204"/>
              </a:rPr>
              <a:t> 3.3 MẠCH THỰC TẾ</a:t>
            </a:r>
            <a:endParaRPr lang="en-US" sz="5595">
              <a:solidFill>
                <a:srgbClr val="000000"/>
              </a:solidFill>
              <a:latin typeface="Open Sans Bold" panose="020B0806030504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4" name="TextBox 4"/>
          <p:cNvSpPr txBox="1"/>
          <p:nvPr/>
        </p:nvSpPr>
        <p:spPr>
          <a:xfrm>
            <a:off x="832017" y="2501516"/>
            <a:ext cx="9433897" cy="845134"/>
          </a:xfrm>
          <a:prstGeom prst="rect">
            <a:avLst/>
          </a:prstGeom>
        </p:spPr>
        <p:txBody>
          <a:bodyPr lIns="0" tIns="0" rIns="0" bIns="0" rtlCol="0" anchor="t">
            <a:spAutoFit/>
          </a:bodyPr>
          <a:lstStyle/>
          <a:p>
            <a:pPr algn="l">
              <a:lnSpc>
                <a:spcPts val="6605"/>
              </a:lnSpc>
            </a:pPr>
            <a:r>
              <a:rPr lang="en-US" sz="5595" dirty="0">
                <a:solidFill>
                  <a:srgbClr val="000000"/>
                </a:solidFill>
                <a:latin typeface="Open Sans Bold" panose="020B0806030504020204"/>
              </a:rPr>
              <a:t>DEMO</a:t>
            </a:r>
            <a:endParaRPr lang="en-US" sz="5595" dirty="0">
              <a:solidFill>
                <a:srgbClr val="000000"/>
              </a:solidFill>
              <a:latin typeface="Open Sans Bold" panose="020B0806030504020204"/>
            </a:endParaRPr>
          </a:p>
        </p:txBody>
      </p:sp>
      <p:pic>
        <p:nvPicPr>
          <p:cNvPr id="5" name="5482266763487 (1)">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rot="5400000">
            <a:off x="6173849" y="265051"/>
            <a:ext cx="6854702" cy="1173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503" r="-1712" b="-503"/>
            </a:stretch>
          </a:blipFill>
        </p:spPr>
        <p:txBody>
          <a:bodyPr/>
          <a:lstStyle/>
          <a:p>
            <a:endParaRPr lang="en-US"/>
          </a:p>
        </p:txBody>
      </p:sp>
      <p:grpSp>
        <p:nvGrpSpPr>
          <p:cNvPr id="3" name="Group 3"/>
          <p:cNvGrpSpPr/>
          <p:nvPr/>
        </p:nvGrpSpPr>
        <p:grpSpPr>
          <a:xfrm>
            <a:off x="3930744" y="2050420"/>
            <a:ext cx="10828489" cy="7329165"/>
            <a:chOff x="0" y="0"/>
            <a:chExt cx="14437985" cy="9772219"/>
          </a:xfrm>
        </p:grpSpPr>
        <p:sp>
          <p:nvSpPr>
            <p:cNvPr id="4" name="TextBox 4"/>
            <p:cNvSpPr txBox="1"/>
            <p:nvPr/>
          </p:nvSpPr>
          <p:spPr>
            <a:xfrm rot="-592460">
              <a:off x="321423" y="1551946"/>
              <a:ext cx="13634597" cy="4125035"/>
            </a:xfrm>
            <a:prstGeom prst="rect">
              <a:avLst/>
            </a:prstGeom>
          </p:spPr>
          <p:txBody>
            <a:bodyPr lIns="0" tIns="0" rIns="0" bIns="0" rtlCol="0" anchor="t">
              <a:spAutoFit/>
            </a:bodyPr>
            <a:lstStyle/>
            <a:p>
              <a:pPr algn="ctr">
                <a:lnSpc>
                  <a:spcPts val="22455"/>
                </a:lnSpc>
                <a:spcBef>
                  <a:spcPct val="0"/>
                </a:spcBef>
              </a:pPr>
              <a:r>
                <a:rPr lang="en-US" sz="22455">
                  <a:solidFill>
                    <a:srgbClr val="FF0000"/>
                  </a:solidFill>
                  <a:latin typeface="Bukhari Script Bold"/>
                </a:rPr>
                <a:t>Thank</a:t>
              </a:r>
              <a:endParaRPr lang="en-US" sz="22455">
                <a:solidFill>
                  <a:srgbClr val="FF0000"/>
                </a:solidFill>
                <a:latin typeface="Bukhari Script Bold"/>
              </a:endParaRPr>
            </a:p>
          </p:txBody>
        </p:sp>
        <p:sp>
          <p:nvSpPr>
            <p:cNvPr id="5" name="TextBox 5"/>
            <p:cNvSpPr txBox="1"/>
            <p:nvPr/>
          </p:nvSpPr>
          <p:spPr>
            <a:xfrm rot="-515361">
              <a:off x="1792625" y="5132967"/>
              <a:ext cx="12434519" cy="3731897"/>
            </a:xfrm>
            <a:prstGeom prst="rect">
              <a:avLst/>
            </a:prstGeom>
          </p:spPr>
          <p:txBody>
            <a:bodyPr lIns="0" tIns="0" rIns="0" bIns="0" rtlCol="0" anchor="t">
              <a:spAutoFit/>
            </a:bodyPr>
            <a:lstStyle/>
            <a:p>
              <a:pPr algn="ctr">
                <a:lnSpc>
                  <a:spcPts val="20210"/>
                </a:lnSpc>
                <a:spcBef>
                  <a:spcPct val="0"/>
                </a:spcBef>
              </a:pPr>
              <a:r>
                <a:rPr lang="en-US" sz="20210">
                  <a:solidFill>
                    <a:schemeClr val="accent2">
                      <a:lumMod val="75000"/>
                    </a:schemeClr>
                  </a:solidFill>
                  <a:latin typeface="Bukhari Script Bold"/>
                </a:rPr>
                <a:t>you</a:t>
              </a:r>
              <a:r>
                <a:rPr lang="en-US" sz="20210">
                  <a:solidFill>
                    <a:srgbClr val="F6F3E4"/>
                  </a:solidFill>
                  <a:latin typeface="Bukhari Script Bold"/>
                </a:rPr>
                <a:t>!</a:t>
              </a:r>
              <a:endParaRPr lang="en-US" sz="20210">
                <a:solidFill>
                  <a:srgbClr val="F6F3E4"/>
                </a:solidFill>
                <a:latin typeface="Bukhari Script Bol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11124274" y="3531870"/>
            <a:ext cx="5029317" cy="5029317"/>
          </a:xfrm>
          <a:custGeom>
            <a:avLst/>
            <a:gdLst/>
            <a:ahLst/>
            <a:cxnLst/>
            <a:rect l="l" t="t" r="r" b="b"/>
            <a:pathLst>
              <a:path w="5029317" h="5029317">
                <a:moveTo>
                  <a:pt x="0" y="0"/>
                </a:moveTo>
                <a:lnTo>
                  <a:pt x="5029316" y="0"/>
                </a:lnTo>
                <a:lnTo>
                  <a:pt x="5029316" y="5029317"/>
                </a:lnTo>
                <a:lnTo>
                  <a:pt x="0" y="502931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803920" y="3398520"/>
            <a:ext cx="9513419" cy="5859780"/>
          </a:xfrm>
          <a:prstGeom prst="rect">
            <a:avLst/>
          </a:prstGeom>
        </p:spPr>
        <p:txBody>
          <a:bodyPr lIns="0" tIns="0" rIns="0" bIns="0" rtlCol="0" anchor="t">
            <a:spAutoFit/>
          </a:bodyPr>
          <a:lstStyle/>
          <a:p>
            <a:pPr marL="712470" lvl="1" indent="-356235" algn="just">
              <a:lnSpc>
                <a:spcPts val="4620"/>
              </a:lnSpc>
              <a:buFont typeface="Arial" panose="020B0604020202020204"/>
              <a:buChar char="•"/>
            </a:pPr>
            <a:r>
              <a:rPr lang="en-US" sz="3300">
                <a:solidFill>
                  <a:srgbClr val="000000"/>
                </a:solidFill>
                <a:latin typeface="Arial" panose="020B0604020202020204"/>
              </a:rPr>
              <a:t>ESP32 bao gồm </a:t>
            </a:r>
            <a:endParaRPr lang="en-US" sz="3300">
              <a:solidFill>
                <a:srgbClr val="000000"/>
              </a:solidFill>
              <a:latin typeface="Arial" panose="020B0604020202020204"/>
            </a:endParaRPr>
          </a:p>
          <a:p>
            <a:pPr marL="712470" lvl="1" indent="-356235" algn="just">
              <a:lnSpc>
                <a:spcPts val="4620"/>
              </a:lnSpc>
              <a:buFont typeface="Arial" panose="020B0604020202020204"/>
              <a:buChar char="•"/>
            </a:pPr>
            <a:r>
              <a:rPr lang="en-US" sz="3300">
                <a:solidFill>
                  <a:srgbClr val="000000"/>
                </a:solidFill>
                <a:latin typeface="Arial" panose="020B0604020202020204"/>
              </a:rPr>
              <a:t>-SoC (System on a Chip): Nền tảng tích hợp nhiều chức năng trên một chip, bao gồm vi xử lý, bộ nhớ, module WiFi và Bluetooth,</a:t>
            </a:r>
            <a:endParaRPr lang="en-US" sz="3300">
              <a:solidFill>
                <a:srgbClr val="000000"/>
              </a:solidFill>
              <a:latin typeface="Arial" panose="020B0604020202020204"/>
            </a:endParaRPr>
          </a:p>
          <a:p>
            <a:pPr marL="712470" lvl="1" indent="-356235" algn="just">
              <a:lnSpc>
                <a:spcPts val="4620"/>
              </a:lnSpc>
              <a:buFont typeface="Arial" panose="020B0604020202020204"/>
              <a:buChar char="•"/>
            </a:pPr>
            <a:r>
              <a:rPr lang="en-US" sz="3300">
                <a:solidFill>
                  <a:srgbClr val="000000"/>
                </a:solidFill>
                <a:latin typeface="Arial" panose="020B0604020202020204"/>
              </a:rPr>
              <a:t>-Bộ xử lý kép (Dual-core): ESP32 có hai nhân xử lý, giúp chia công việc và tối ưu hiệu suất.</a:t>
            </a:r>
            <a:endParaRPr lang="en-US" sz="3300">
              <a:solidFill>
                <a:srgbClr val="000000"/>
              </a:solidFill>
              <a:latin typeface="Arial" panose="020B0604020202020204"/>
            </a:endParaRPr>
          </a:p>
          <a:p>
            <a:pPr marL="712470" lvl="1" indent="-356235" algn="just">
              <a:lnSpc>
                <a:spcPts val="4620"/>
              </a:lnSpc>
              <a:buFont typeface="Arial" panose="020B0604020202020204"/>
              <a:buChar char="•"/>
            </a:pPr>
            <a:r>
              <a:rPr lang="en-US" sz="3300">
                <a:solidFill>
                  <a:srgbClr val="000000"/>
                </a:solidFill>
                <a:latin typeface="Arial" panose="020B0604020202020204"/>
              </a:rPr>
              <a:t>-WiFi và Bluetooth: Cung cấp khả năng kết nối không dây với mạng WiFi và các thiết bị Bluetooth khác</a:t>
            </a:r>
            <a:endParaRPr lang="en-US" sz="3300">
              <a:solidFill>
                <a:srgbClr val="000000"/>
              </a:solidFill>
              <a:latin typeface="Arial" panose="020B0604020202020204"/>
            </a:endParaRPr>
          </a:p>
          <a:p>
            <a:pPr algn="l">
              <a:lnSpc>
                <a:spcPts val="4620"/>
              </a:lnSpc>
            </a:pPr>
            <a:endParaRPr lang="en-US" sz="3300">
              <a:solidFill>
                <a:srgbClr val="000000"/>
              </a:solidFill>
              <a:latin typeface="Arial" panose="020B0604020202020204"/>
            </a:endParaRPr>
          </a:p>
        </p:txBody>
      </p:sp>
      <p:sp>
        <p:nvSpPr>
          <p:cNvPr id="5" name="TextBox 5"/>
          <p:cNvSpPr txBox="1"/>
          <p:nvPr/>
        </p:nvSpPr>
        <p:spPr>
          <a:xfrm>
            <a:off x="803920" y="2570423"/>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1:ESP32</a:t>
            </a:r>
            <a:endParaRPr lang="en-US" sz="5770">
              <a:solidFill>
                <a:srgbClr val="000000"/>
              </a:solidFill>
              <a:latin typeface="Open Sans Bold" panose="020B0806030504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10834203" y="4135217"/>
            <a:ext cx="6425097" cy="4944313"/>
          </a:xfrm>
          <a:custGeom>
            <a:avLst/>
            <a:gdLst/>
            <a:ahLst/>
            <a:cxnLst/>
            <a:rect l="l" t="t" r="r" b="b"/>
            <a:pathLst>
              <a:path w="6425097" h="4944313">
                <a:moveTo>
                  <a:pt x="0" y="0"/>
                </a:moveTo>
                <a:lnTo>
                  <a:pt x="6425097" y="0"/>
                </a:lnTo>
                <a:lnTo>
                  <a:pt x="6425097" y="4944313"/>
                </a:lnTo>
                <a:lnTo>
                  <a:pt x="0" y="494431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803920" y="4001867"/>
            <a:ext cx="9859730" cy="4261708"/>
          </a:xfrm>
          <a:prstGeom prst="rect">
            <a:avLst/>
          </a:prstGeom>
        </p:spPr>
        <p:txBody>
          <a:bodyPr lIns="0" tIns="0" rIns="0" bIns="0" rtlCol="0" anchor="t">
            <a:spAutoFit/>
          </a:bodyPr>
          <a:lstStyle/>
          <a:p>
            <a:pPr algn="l">
              <a:lnSpc>
                <a:spcPts val="4790"/>
              </a:lnSpc>
            </a:pPr>
            <a:r>
              <a:rPr lang="en-US" sz="3420">
                <a:solidFill>
                  <a:srgbClr val="000000"/>
                </a:solidFill>
                <a:latin typeface="Arial" panose="020B0604020202020204"/>
              </a:rPr>
              <a:t>Cảm biến nhiệt độ DS18B20 là cảm biến ( loại digital ) đo nhiệt độ mới của hãng MAXIM với độ phân giải cao ( 12bit ). IC sử dụng giao tiếp 1 dây rất gọn gàng, dễ lập trình. IC còn có chức năng cảnh báo nhiệt độ khi vượt ngưỡng và đặc biệt hơn là có thể cấp nguồn từ chân data ( parasite power ).</a:t>
            </a:r>
            <a:endParaRPr lang="en-US" sz="3420">
              <a:solidFill>
                <a:srgbClr val="000000"/>
              </a:solidFill>
              <a:latin typeface="Arial" panose="020B0604020202020204"/>
            </a:endParaRP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2:Cảm biến nhiệt độ DS18B20</a:t>
            </a:r>
            <a:endParaRPr lang="en-US" sz="5770">
              <a:solidFill>
                <a:srgbClr val="000000"/>
              </a:solidFill>
              <a:latin typeface="Open Sans Bold" panose="020B0806030504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11637118" y="3234258"/>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803920" y="4001867"/>
            <a:ext cx="9859730" cy="3659533"/>
          </a:xfrm>
          <a:prstGeom prst="rect">
            <a:avLst/>
          </a:prstGeom>
        </p:spPr>
        <p:txBody>
          <a:bodyPr lIns="0" tIns="0" rIns="0" bIns="0" rtlCol="0" anchor="t">
            <a:spAutoFit/>
          </a:bodyPr>
          <a:lstStyle/>
          <a:p>
            <a:pPr algn="l">
              <a:lnSpc>
                <a:spcPts val="4790"/>
              </a:lnSpc>
            </a:pPr>
            <a:r>
              <a:rPr lang="en-US" sz="3420" u="sng">
                <a:solidFill>
                  <a:srgbClr val="000000"/>
                </a:solidFill>
                <a:latin typeface="Arial" panose="020B0604020202020204"/>
                <a:hlinkClick r:id="rId3" tooltip="https://chotroihn.vn/module-relay"/>
              </a:rPr>
              <a:t>Module relay</a:t>
            </a:r>
            <a:r>
              <a:rPr lang="en-US" sz="3420">
                <a:solidFill>
                  <a:srgbClr val="000000"/>
                </a:solidFill>
                <a:latin typeface="Arial" panose="020B0604020202020204"/>
              </a:rPr>
              <a:t>  dùng relay để điều khiển đóng mở, dùng điện áp nhỏ để kích mở điện áp lớn. </a:t>
            </a:r>
            <a:r>
              <a:rPr lang="en-US" sz="3420" u="sng">
                <a:solidFill>
                  <a:srgbClr val="000000"/>
                </a:solidFill>
                <a:latin typeface="Arial" panose="020B0604020202020204"/>
                <a:hlinkClick r:id="rId4" tooltip="https://chotroihn.vn/module-relay-5vdc"/>
              </a:rPr>
              <a:t>Module relay 5VDC</a:t>
            </a:r>
            <a:r>
              <a:rPr lang="en-US" sz="3420">
                <a:solidFill>
                  <a:srgbClr val="000000"/>
                </a:solidFill>
                <a:latin typeface="Arial" panose="020B0604020202020204"/>
              </a:rPr>
              <a:t> Có kích thước nhỏ gọn, tiện lợi và dễ sử dụng nên được sử dụng rất rộng rãi. Thường được dùng như một công tắc điện , dùng để điều khiển các thiết bị công suất lớn ( đèn, động cơ, ...)</a:t>
            </a:r>
            <a:endParaRPr lang="en-US" sz="3420">
              <a:solidFill>
                <a:srgbClr val="000000"/>
              </a:solidFill>
              <a:latin typeface="Arial" panose="020B0604020202020204"/>
            </a:endParaRP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3: Module relay</a:t>
            </a:r>
            <a:endParaRPr lang="en-US" sz="5770">
              <a:solidFill>
                <a:srgbClr val="000000"/>
              </a:solidFill>
              <a:latin typeface="Open Sans Bold" panose="020B0806030504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11787955" y="3442335"/>
            <a:ext cx="5029317" cy="5029317"/>
          </a:xfrm>
          <a:custGeom>
            <a:avLst/>
            <a:gdLst/>
            <a:ahLst/>
            <a:cxnLst/>
            <a:rect l="l" t="t" r="r" b="b"/>
            <a:pathLst>
              <a:path w="5029317" h="5029317">
                <a:moveTo>
                  <a:pt x="0" y="0"/>
                </a:moveTo>
                <a:lnTo>
                  <a:pt x="5029316" y="0"/>
                </a:lnTo>
                <a:lnTo>
                  <a:pt x="5029316" y="5029317"/>
                </a:lnTo>
                <a:lnTo>
                  <a:pt x="0" y="502931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803920" y="4001867"/>
            <a:ext cx="9859730" cy="3646929"/>
          </a:xfrm>
          <a:prstGeom prst="rect">
            <a:avLst/>
          </a:prstGeom>
        </p:spPr>
        <p:txBody>
          <a:bodyPr lIns="0" tIns="0" rIns="0" bIns="0" rtlCol="0" anchor="t">
            <a:spAutoFit/>
          </a:bodyPr>
          <a:lstStyle/>
          <a:p>
            <a:pPr algn="l">
              <a:lnSpc>
                <a:spcPts val="4790"/>
              </a:lnSpc>
            </a:pPr>
            <a:r>
              <a:rPr lang="en-US" sz="3420">
                <a:solidFill>
                  <a:srgbClr val="000000"/>
                </a:solidFill>
                <a:latin typeface="Arial" panose="020B0604020202020204"/>
              </a:rPr>
              <a:t>Màn hình LCD Oled 0.96 inch giao tiếp I2C cho khả năng hiển thị đẹp, sang trọng, rõ nét vào ban ngày và khả năng tiết kiệm năng lượng tối đa với mức chi phí phù hợp, màn hình sử dụng giao tiếp I2C cho chất lượng đường truyền ổn định và rất dễ giao tiếp chỉ với 2 chân GPIO.</a:t>
            </a:r>
            <a:endParaRPr lang="en-US" sz="3420">
              <a:solidFill>
                <a:srgbClr val="000000"/>
              </a:solidFill>
              <a:latin typeface="Arial" panose="020B0604020202020204"/>
            </a:endParaRP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4:màn hình oled 0.96</a:t>
            </a:r>
            <a:endParaRPr lang="en-US" sz="5770">
              <a:solidFill>
                <a:srgbClr val="000000"/>
              </a:solidFill>
              <a:latin typeface="Open Sans Bold" panose="020B0806030504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11067616" y="3442335"/>
            <a:ext cx="5142632" cy="4618845"/>
          </a:xfrm>
          <a:custGeom>
            <a:avLst/>
            <a:gdLst/>
            <a:ahLst/>
            <a:cxnLst/>
            <a:rect l="l" t="t" r="r" b="b"/>
            <a:pathLst>
              <a:path w="5142632" h="4618845">
                <a:moveTo>
                  <a:pt x="0" y="0"/>
                </a:moveTo>
                <a:lnTo>
                  <a:pt x="5142632" y="0"/>
                </a:lnTo>
                <a:lnTo>
                  <a:pt x="5142632" y="4618845"/>
                </a:lnTo>
                <a:lnTo>
                  <a:pt x="0" y="4618845"/>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803920" y="4001867"/>
            <a:ext cx="9859730" cy="1846704"/>
          </a:xfrm>
          <a:prstGeom prst="rect">
            <a:avLst/>
          </a:prstGeom>
        </p:spPr>
        <p:txBody>
          <a:bodyPr lIns="0" tIns="0" rIns="0" bIns="0" rtlCol="0" anchor="t">
            <a:spAutoFit/>
          </a:bodyPr>
          <a:lstStyle/>
          <a:p>
            <a:pPr algn="l">
              <a:lnSpc>
                <a:spcPts val="4790"/>
              </a:lnSpc>
            </a:pPr>
            <a:r>
              <a:rPr lang="en-US" sz="3420">
                <a:solidFill>
                  <a:srgbClr val="000000"/>
                </a:solidFill>
                <a:latin typeface="Arial" panose="020B0604020202020204"/>
              </a:rPr>
              <a:t>Arduino IDE là một phần mềm mã nguồn mở chủ yếu được sử dụng để viết và biên dịch mã vào module Arduino.</a:t>
            </a:r>
            <a:endParaRPr lang="en-US" sz="3420">
              <a:solidFill>
                <a:srgbClr val="000000"/>
              </a:solidFill>
              <a:latin typeface="Arial" panose="020B0604020202020204"/>
            </a:endParaRP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5: Phần mềm Arduino</a:t>
            </a:r>
            <a:endParaRPr lang="en-US" sz="5770">
              <a:solidFill>
                <a:srgbClr val="000000"/>
              </a:solidFill>
              <a:latin typeface="Open Sans Bold" panose="020B0806030504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11425947" y="3333912"/>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803920" y="4001867"/>
            <a:ext cx="9859730" cy="2446779"/>
          </a:xfrm>
          <a:prstGeom prst="rect">
            <a:avLst/>
          </a:prstGeom>
        </p:spPr>
        <p:txBody>
          <a:bodyPr lIns="0" tIns="0" rIns="0" bIns="0" rtlCol="0" anchor="t">
            <a:spAutoFit/>
          </a:bodyPr>
          <a:lstStyle/>
          <a:p>
            <a:pPr algn="l">
              <a:lnSpc>
                <a:spcPts val="4790"/>
              </a:lnSpc>
            </a:pPr>
            <a:r>
              <a:rPr lang="en-US" sz="3420">
                <a:solidFill>
                  <a:srgbClr val="000000"/>
                </a:solidFill>
                <a:latin typeface="Arial" panose="020B0604020202020204"/>
              </a:rPr>
              <a:t>Altium Designer là một phần mềm thiết kế PCB dựa trên đám mây toàn diện được sử dụng để chụp sơ đồ, mô hình 3D, bản vẽ lắp ráp và mô phỏng</a:t>
            </a:r>
            <a:endParaRPr lang="en-US" sz="3420">
              <a:solidFill>
                <a:srgbClr val="000000"/>
              </a:solidFill>
              <a:latin typeface="Arial" panose="020B0604020202020204"/>
            </a:endParaRPr>
          </a:p>
        </p:txBody>
      </p:sp>
      <p:sp>
        <p:nvSpPr>
          <p:cNvPr id="5" name="TextBox 5"/>
          <p:cNvSpPr txBox="1"/>
          <p:nvPr/>
        </p:nvSpPr>
        <p:spPr>
          <a:xfrm>
            <a:off x="803920" y="2570423"/>
            <a:ext cx="12835012"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6: Phần mềm Altium </a:t>
            </a:r>
            <a:endParaRPr lang="en-US" sz="5770">
              <a:solidFill>
                <a:srgbClr val="000000"/>
              </a:solidFill>
              <a:latin typeface="Open Sans Bold" panose="020B0806030504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3660217" y="3795041"/>
            <a:ext cx="10243550" cy="5834320"/>
          </a:xfrm>
          <a:custGeom>
            <a:avLst/>
            <a:gdLst/>
            <a:ahLst/>
            <a:cxnLst/>
            <a:rect l="l" t="t" r="r" b="b"/>
            <a:pathLst>
              <a:path w="10243550" h="5834320">
                <a:moveTo>
                  <a:pt x="0" y="0"/>
                </a:moveTo>
                <a:lnTo>
                  <a:pt x="10243550" y="0"/>
                </a:lnTo>
                <a:lnTo>
                  <a:pt x="10243550" y="5834320"/>
                </a:lnTo>
                <a:lnTo>
                  <a:pt x="0" y="5834320"/>
                </a:lnTo>
                <a:lnTo>
                  <a:pt x="0" y="0"/>
                </a:lnTo>
                <a:close/>
              </a:path>
            </a:pathLst>
          </a:custGeom>
          <a:blipFill>
            <a:blip r:embed="rId2"/>
            <a:stretch>
              <a:fillRect t="-8633" b="-8633"/>
            </a:stretch>
          </a:blipFill>
        </p:spPr>
        <p:txBody>
          <a:bodyPr/>
          <a:lstStyle/>
          <a:p>
            <a:endParaRPr lang="en-US"/>
          </a:p>
        </p:txBody>
      </p:sp>
      <p:sp>
        <p:nvSpPr>
          <p:cNvPr id="4" name="TextBox 4"/>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7: Mô phỏng mạch </a:t>
            </a:r>
            <a:endParaRPr lang="en-US" sz="5770">
              <a:solidFill>
                <a:srgbClr val="000000"/>
              </a:solidFill>
              <a:latin typeface="Open Sans Bold" panose="020B0806030504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438"/>
            <a:ext cx="18288000" cy="10215562"/>
          </a:xfrm>
          <a:custGeom>
            <a:avLst/>
            <a:gdLst/>
            <a:ahLst/>
            <a:cxnLst/>
            <a:rect l="l" t="t" r="r" b="b"/>
            <a:pathLst>
              <a:path w="18288000" h="10215562">
                <a:moveTo>
                  <a:pt x="0" y="0"/>
                </a:moveTo>
                <a:lnTo>
                  <a:pt x="18288000" y="0"/>
                </a:lnTo>
                <a:lnTo>
                  <a:pt x="18288000" y="10215562"/>
                </a:lnTo>
                <a:lnTo>
                  <a:pt x="0" y="10215562"/>
                </a:lnTo>
                <a:lnTo>
                  <a:pt x="0" y="0"/>
                </a:lnTo>
                <a:close/>
              </a:path>
            </a:pathLst>
          </a:custGeom>
          <a:blipFill>
            <a:blip r:embed="rId1"/>
            <a:stretch>
              <a:fillRect/>
            </a:stretch>
          </a:blipFill>
        </p:spPr>
        <p:txBody>
          <a:bodyPr/>
          <a:lstStyle/>
          <a:p>
            <a:endParaRPr lang="en-US"/>
          </a:p>
        </p:txBody>
      </p:sp>
      <p:sp>
        <p:nvSpPr>
          <p:cNvPr id="3" name="Freeform 3"/>
          <p:cNvSpPr/>
          <p:nvPr/>
        </p:nvSpPr>
        <p:spPr>
          <a:xfrm>
            <a:off x="4217776" y="3700333"/>
            <a:ext cx="9243628" cy="5981171"/>
          </a:xfrm>
          <a:custGeom>
            <a:avLst/>
            <a:gdLst/>
            <a:ahLst/>
            <a:cxnLst/>
            <a:rect l="l" t="t" r="r" b="b"/>
            <a:pathLst>
              <a:path w="9243628" h="5981171">
                <a:moveTo>
                  <a:pt x="0" y="0"/>
                </a:moveTo>
                <a:lnTo>
                  <a:pt x="9243628" y="0"/>
                </a:lnTo>
                <a:lnTo>
                  <a:pt x="9243628" y="5981171"/>
                </a:lnTo>
                <a:lnTo>
                  <a:pt x="0" y="5981171"/>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719538" y="2668011"/>
            <a:ext cx="9612145" cy="871912"/>
          </a:xfrm>
          <a:prstGeom prst="rect">
            <a:avLst/>
          </a:prstGeom>
        </p:spPr>
        <p:txBody>
          <a:bodyPr lIns="0" tIns="0" rIns="0" bIns="0" rtlCol="0" anchor="t">
            <a:spAutoFit/>
          </a:bodyPr>
          <a:lstStyle/>
          <a:p>
            <a:pPr algn="l">
              <a:lnSpc>
                <a:spcPts val="6810"/>
              </a:lnSpc>
            </a:pPr>
            <a:r>
              <a:rPr lang="en-US" sz="5770">
                <a:solidFill>
                  <a:srgbClr val="000000"/>
                </a:solidFill>
                <a:latin typeface="Open Sans Bold" panose="020B0806030504020204"/>
              </a:rPr>
              <a:t>8: Vẽ Schematic</a:t>
            </a:r>
            <a:endParaRPr lang="en-US" sz="5770">
              <a:solidFill>
                <a:srgbClr val="000000"/>
              </a:solidFill>
              <a:latin typeface="Open Sans Bold" panose="020B0806030504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1780</Words>
  <Application>WPS Presentation</Application>
  <PresentationFormat>Custom</PresentationFormat>
  <Paragraphs>56</Paragraphs>
  <Slides>15</Slides>
  <Notes>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SimSun</vt:lpstr>
      <vt:lpstr>Wingdings</vt:lpstr>
      <vt:lpstr>Noto Sans Bold</vt:lpstr>
      <vt:lpstr>Times New Roman</vt:lpstr>
      <vt:lpstr>DejaVu Serif</vt:lpstr>
      <vt:lpstr>Arial</vt:lpstr>
      <vt:lpstr>Open Sans Bold</vt:lpstr>
      <vt:lpstr>Bukhari Script Bold</vt:lpstr>
      <vt:lpstr>Segoe Print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DACN1</dc:title>
  <dc:creator>HÒA THÁI VĂN</dc:creator>
  <cp:lastModifiedBy>AULAC.PC</cp:lastModifiedBy>
  <cp:revision>5</cp:revision>
  <dcterms:created xsi:type="dcterms:W3CDTF">2006-08-16T00:00:00Z</dcterms:created>
  <dcterms:modified xsi:type="dcterms:W3CDTF">2024-05-27T22:35:12Z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690D3565368147BFB7B6C1E532E92A95_12</vt:lpwstr>
  </property>
  <property fmtid="{D5CDD505-2E9C-101B-9397-08002B2CF9AE}" pid="3" name="KSOProductBuildVer">
    <vt:lpwstr>1033-12.2.0.16909</vt:lpwstr>
  </property>
</Properties>
</file>